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cf155230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cf15523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cf155230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cf155230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cf155230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cf155230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81bdbad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81bdbad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81bdbad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81bdbad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081bdbad1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081bdbad1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081bdbad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081bdbad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81bdbad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81bdbad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081bdbad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081bdbad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cf15523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cf15523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081bdba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081bdba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cf155230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cf155230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cf155230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cf155230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081bdbad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081bdbad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cf1552302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cf155230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cf155230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cf155230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cf155230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cf155230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081bdbad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081bdbad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cf155230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cf155230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cf155230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cf155230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cf155230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cf155230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081bdbad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081bdbad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cf155230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cf155230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081bdbad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081bdbad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cf155230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cf155230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cf15523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cf15523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cf155230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cf155230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81bdbad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81bdbad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cf15523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cf15523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081bdbad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081bdbad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81bdbad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81bdbad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hyperlink" Target="https://2009-2017.state.gov/e/oes/climate/climateactionreport/index.ht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eb.archive.org/web/20170114033840/https://www.state.gov/e/oes/hfcs/index.htm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hyperlink" Target="https://www.state.gov/e/oes/hfcs/index.htm" TargetMode="External"/><Relationship Id="rId6" Type="http://schemas.openxmlformats.org/officeDocument/2006/relationships/hyperlink" Target="https://web.archive.org/web/20170114033840/https://www.state.gov/e/oes/hfcs/index.ht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hyperlink" Target="https://web.archive.org/web/20170125215346/https://www.state.gov/e/oes/climate/" TargetMode="External"/><Relationship Id="rId5" Type="http://schemas.openxmlformats.org/officeDocument/2006/relationships/hyperlink" Target="https://web.archive.org/web/20170102202342/https://www.state.gov/e/oes/climate/" TargetMode="External"/><Relationship Id="rId6" Type="http://schemas.openxmlformats.org/officeDocument/2006/relationships/hyperlink" Target="https://envirodatagov.org/wp-content/uploads/2017/07/WM-CCR-6-State-Office-of-Global-Change-Updated-170412.pdf" TargetMode="External"/><Relationship Id="rId7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hyperlink" Target="https://envirodatagov.org/wp-content/uploads/2017/07/WM-CCR-6-State-Office-of-Global-Change-Updated-170412.pdf" TargetMode="External"/><Relationship Id="rId5" Type="http://schemas.openxmlformats.org/officeDocument/2006/relationships/hyperlink" Target="https://web.archive.org/web/20170102202342/https://www.state.gov/e/oes/climate/" TargetMode="External"/><Relationship Id="rId6" Type="http://schemas.openxmlformats.org/officeDocument/2006/relationships/hyperlink" Target="https://web.archive.org/web/20170122030850/https://www.state.gov/e/oes/climate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hyperlink" Target="https://web.archive.org/web/20161217183720/https://energy.gov/eere/wind/about-doe-wind-program" TargetMode="External"/><Relationship Id="rId6" Type="http://schemas.openxmlformats.org/officeDocument/2006/relationships/hyperlink" Target="https://web.archive.org/web/20170428151720/https://energy.gov/eere/wind/about-doe-wind-energy-technologies-office" TargetMode="External"/><Relationship Id="rId7" Type="http://schemas.openxmlformats.org/officeDocument/2006/relationships/hyperlink" Target="https://envirodatagov.org/wp-content/uploads/2017/07/WM-CCR-12-EERE-Wind-Technologies-Office-170419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hyperlink" Target="https://web.archive.org/web/20170207060252/https://www.blm.gov/about" TargetMode="External"/><Relationship Id="rId6" Type="http://schemas.openxmlformats.org/officeDocument/2006/relationships/hyperlink" Target="https://web.archive.org/web/20171126184421/https://www.blm.gov/abou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hyperlink" Target="https://web.archive.org/web/20170129065042/http://www.eia.gov/kids/energy.cfm?page=coal_home-basics" TargetMode="External"/><Relationship Id="rId6" Type="http://schemas.openxmlformats.org/officeDocument/2006/relationships/hyperlink" Target="https://web.archive.org/web/20171120190803/https://www.eia.gov/kids/energy.cfm?page=coal_home-basics" TargetMode="External"/><Relationship Id="rId7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hyperlink" Target="https://archive.md/kxSD" TargetMode="External"/><Relationship Id="rId6" Type="http://schemas.openxmlformats.org/officeDocument/2006/relationships/hyperlink" Target="https://www.eia.gov/kids/energy.php?page=coal_home-basic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hyperlink" Target="http://web.archive.org/web/20170128170642/http://www.eia.gov/kids/energy.cfm?page=oil_home-basics" TargetMode="External"/><Relationship Id="rId5" Type="http://schemas.openxmlformats.org/officeDocument/2006/relationships/hyperlink" Target="http://web.archive.org/web/20170223160119/http://www.eia.gov/kids/energy.cfm?page=oil_home-basic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hyperlink" Target="https://web.archive.org/web/20170208122205/https://www.epa.gov/smartway/why-freight-matters-supply-chain-sustainability" TargetMode="External"/><Relationship Id="rId6" Type="http://schemas.openxmlformats.org/officeDocument/2006/relationships/hyperlink" Target="https://web.archive.org/web/20170912191105/https://www.epa.gov/smartway/why-freight-matters-supply-chain-sustainabilit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hyperlink" Target="https://web.archive.org/web/20170625081748/https://www.epa.gov/smartway/smartway-sustainability-accounting-and-reporting" TargetMode="External"/><Relationship Id="rId6" Type="http://schemas.openxmlformats.org/officeDocument/2006/relationships/hyperlink" Target="https://web.archive.org/web/20170417083125/https://www.epa.gov/smartway/smartway-carbon-accounting-and-report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hyperlink" Target="https://web.archive.org/web/20170704175419/https://www.niehs.nih.gov/health/materials/index.cfm" TargetMode="External"/><Relationship Id="rId6" Type="http://schemas.openxmlformats.org/officeDocument/2006/relationships/hyperlink" Target="https://web.archive.org/web/20170813232913/https://www.niehs.nih.gov/health/materials/index.cfm" TargetMode="External"/><Relationship Id="rId7" Type="http://schemas.openxmlformats.org/officeDocument/2006/relationships/hyperlink" Target="https://envirodatagov.org/wp-content/uploads/2017/08/WM-CCR-17-NIH-Climate-Change-170820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hyperlink" Target="https://web.archive.org/web/20170516035341/https://www.blm.gov/about/how-we-manage/climate-change" TargetMode="External"/><Relationship Id="rId6" Type="http://schemas.openxmlformats.org/officeDocument/2006/relationships/hyperlink" Target="https://web.archive.org/web/20171128175741/https://www.blm.gov/about/how-we-manage/climate-chang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blm.gov/about/how-we-manage/climate-change" TargetMode="External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hyperlink" Target="https://web.archive.org/web/20170413052024/https://www.epa.gov/statelocalclimate" TargetMode="External"/><Relationship Id="rId6" Type="http://schemas.openxmlformats.org/officeDocument/2006/relationships/hyperlink" Target="https://web.archive.org/web/20170925022922/https://www.epa.gov/statelocalenergy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virodatagov.org/wp-content/uploads/2018/01/Part-3-Changing-the-Digital-Climate.pdf#page=15&amp;zoom=100,0,374" TargetMode="External"/><Relationship Id="rId4" Type="http://schemas.openxmlformats.org/officeDocument/2006/relationships/hyperlink" Target="https://docs.google.com/presentation/d/1FWnArIGZXhiyce0Jd7HMxfoksz-PA3JaKQ22mBiic4M/edit#slide=id.g5081bdbad1_0_82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hyperlink" Target="https://www.archives.gov/presidential-libraries/archived-websites" TargetMode="External"/><Relationship Id="rId7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hyperlink" Target="https://www.bbc.com/news/world-us-canada-4635194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www.huffingtonpost.com/entry/donald-trump-climate-change-tweet_us_5bf6019ae4b0eb6d930b6d25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virodatagov.org/wp-content/uploads/2018/01/Part-3-Changing-the-Digital-Climate.pdf#page=15&amp;zoom=100,0,374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hyperlink" Target="https://web.archive.org/web/20170120155019/state.gov/e/oes/climate/climateactionreport/index.htm" TargetMode="External"/><Relationship Id="rId6" Type="http://schemas.openxmlformats.org/officeDocument/2006/relationships/hyperlink" Target="https://web.archive.org/web/20170126125104/https://www.state.gov/e/oes/climate/climateactionreport/index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A61C00"/>
                </a:solidFill>
              </a:rPr>
              <a:t>Changing the Digital Climate</a:t>
            </a:r>
            <a:endParaRPr sz="5000">
              <a:solidFill>
                <a:srgbClr val="A61C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2019-02-27</a:t>
            </a:r>
            <a:endParaRPr b="1"/>
          </a:p>
        </p:txBody>
      </p:sp>
      <p:sp>
        <p:nvSpPr>
          <p:cNvPr id="56" name="Google Shape;56;p13"/>
          <p:cNvSpPr txBox="1"/>
          <p:nvPr/>
        </p:nvSpPr>
        <p:spPr>
          <a:xfrm>
            <a:off x="914150" y="3883275"/>
            <a:ext cx="74673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Puneeth Bikkasandra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CS795/895</a:t>
            </a:r>
            <a:endParaRPr b="1" sz="1800"/>
          </a:p>
        </p:txBody>
      </p:sp>
      <p:sp>
        <p:nvSpPr>
          <p:cNvPr id="57" name="Google Shape;57;p13"/>
          <p:cNvSpPr txBox="1"/>
          <p:nvPr/>
        </p:nvSpPr>
        <p:spPr>
          <a:xfrm>
            <a:off x="517675" y="4566125"/>
            <a:ext cx="2841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@PuneethBikks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409225" y="4566125"/>
            <a:ext cx="2533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                     </a:t>
            </a:r>
            <a:r>
              <a:rPr b="1" lang="en">
                <a:solidFill>
                  <a:srgbClr val="274E13"/>
                </a:solidFill>
              </a:rPr>
              <a:t>@WebSciDL</a:t>
            </a:r>
            <a:endParaRPr b="1" sz="1200">
              <a:solidFill>
                <a:srgbClr val="274E13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73825" y="1537175"/>
            <a:ext cx="8051100" cy="1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How Climate Change Web Content is Being Censored Under the Trump Administration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25" y="562725"/>
            <a:ext cx="8281148" cy="41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152400" y="4767425"/>
            <a:ext cx="89067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https://2009-2017.state.gov/e/oes/climate/climateactionreport/index.htm</a:t>
            </a:r>
            <a:endParaRPr sz="1200"/>
          </a:p>
        </p:txBody>
      </p:sp>
      <p:sp>
        <p:nvSpPr>
          <p:cNvPr id="132" name="Google Shape;132;p22"/>
          <p:cNvSpPr txBox="1"/>
          <p:nvPr/>
        </p:nvSpPr>
        <p:spPr>
          <a:xfrm>
            <a:off x="324475" y="-50"/>
            <a:ext cx="75069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From the US govt. Archive!</a:t>
            </a:r>
            <a:endParaRPr b="1" sz="2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26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5200C"/>
                </a:solidFill>
              </a:rPr>
              <a:t>No redirection for Montreal Protocol Pages!</a:t>
            </a:r>
            <a:endParaRPr b="1">
              <a:solidFill>
                <a:srgbClr val="85200C"/>
              </a:solidFill>
            </a:endParaRP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curl -i https://www.state.gov/e/oes/hfcs/254140.htm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HTTP/1.1 404 Not Found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ETag: "ca9e9f0e40dbb334bfc1db332b929056:1532735098"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Last-Modified: Fri, 27 Jul 2018 23:44:58 GMT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Accept-Ranges: bytes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latin typeface="Courier New"/>
                <a:ea typeface="Courier New"/>
                <a:cs typeface="Courier New"/>
                <a:sym typeface="Courier New"/>
              </a:rPr>
              <a:t>Content-Length: 14581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311700" y="4513125"/>
            <a:ext cx="818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https://web.archive.org/web/20170114033840/https://www.state.gov/e/oes/hfcs/index.htm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5200C"/>
                </a:solidFill>
              </a:rPr>
              <a:t>Archived</a:t>
            </a:r>
            <a:r>
              <a:rPr lang="en">
                <a:solidFill>
                  <a:srgbClr val="85200C"/>
                </a:solidFill>
              </a:rPr>
              <a:t>!</a:t>
            </a:r>
            <a:endParaRPr>
              <a:solidFill>
                <a:srgbClr val="85200C"/>
              </a:solidFill>
            </a:endParaRPr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29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curl --silent http://memgator.cs.odu.edu/timemap/link/https://www.state.gov/e/oes/hfcs/254140.htm | grep datetime | awk '{print $1}' | awk -v FS=/ '{print $3}' | sort | uniq -c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2 wayback.archive-it.org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5 web.archive.org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257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80000"/>
                </a:solidFill>
              </a:rPr>
              <a:t>Pages describing the Montreal Protocol removed!</a:t>
            </a:r>
            <a:endParaRPr b="1" sz="2600">
              <a:solidFill>
                <a:srgbClr val="980000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00" y="1167475"/>
            <a:ext cx="5564375" cy="24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7475" y="1883375"/>
            <a:ext cx="5491803" cy="26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387900" y="4403400"/>
            <a:ext cx="84333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https://www.state.gov/e/oes/hfcs/index.htm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https://web.archive.org/web/20170114033840/https://www.state.gov/e/oes/hfcs/index.htm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25" y="630500"/>
            <a:ext cx="5024002" cy="24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/>
        </p:nvSpPr>
        <p:spPr>
          <a:xfrm>
            <a:off x="308400" y="4262250"/>
            <a:ext cx="86568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https://web.archive.org/web/20170125215346/https://www.state.gov/e/oes/climate/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https://web.archive.org/web/20170102202342/https://www.state.gov/e/oes/climate/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https://envirodatagov.org/wp-content/uploads/2017/07/WM-CCR-6-State-Office-of-Global-Change-Updated-170412.pdf</a:t>
            </a:r>
            <a:endParaRPr sz="1200"/>
          </a:p>
        </p:txBody>
      </p:sp>
      <p:sp>
        <p:nvSpPr>
          <p:cNvPr id="160" name="Google Shape;160;p26"/>
          <p:cNvSpPr txBox="1"/>
          <p:nvPr/>
        </p:nvSpPr>
        <p:spPr>
          <a:xfrm>
            <a:off x="137625" y="-34325"/>
            <a:ext cx="86073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80000"/>
                </a:solidFill>
              </a:rPr>
              <a:t>Changes to the State Department’s Office of Global Change</a:t>
            </a:r>
            <a:endParaRPr b="1" sz="2200">
              <a:solidFill>
                <a:srgbClr val="980000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86650" y="3158575"/>
            <a:ext cx="29442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Jan 02, 2017</a:t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1603875" y="2571750"/>
            <a:ext cx="3229800" cy="4368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6500" y="1197243"/>
            <a:ext cx="4687501" cy="257354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5267750" y="3825575"/>
            <a:ext cx="28512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Jan 25, 2017 Onwards</a:t>
            </a:r>
            <a:endParaRPr b="1" sz="18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26" y="442449"/>
            <a:ext cx="7136823" cy="37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/>
        </p:nvSpPr>
        <p:spPr>
          <a:xfrm>
            <a:off x="462575" y="0"/>
            <a:ext cx="7709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</a:rPr>
              <a:t>Removal of the descriptor “President’s” from “Climate Action Plan”</a:t>
            </a:r>
            <a:endParaRPr b="1" sz="1800">
              <a:solidFill>
                <a:srgbClr val="980000"/>
              </a:solidFill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143175" y="4488825"/>
            <a:ext cx="86790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https://envirodatagov.org/wp-content/uploads/2017/07/WM-CCR-6-State-Office-of-Global-Change-Updated-170412.pdf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https://web.archive.org/web/20170102202342/https://www.state.gov/e/oes/climate/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https://web.archive.org/web/20170122030850/https://www.state.gov/e/oes/climate/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2" name="Google Shape;172;p27"/>
          <p:cNvSpPr txBox="1"/>
          <p:nvPr/>
        </p:nvSpPr>
        <p:spPr>
          <a:xfrm>
            <a:off x="1017650" y="4121200"/>
            <a:ext cx="6902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 		</a:t>
            </a:r>
            <a:r>
              <a:rPr b="1" lang="en">
                <a:solidFill>
                  <a:srgbClr val="274E13"/>
                </a:solidFill>
              </a:rPr>
              <a:t>Jan 2, 2017</a:t>
            </a:r>
            <a:r>
              <a:rPr b="1" lang="en"/>
              <a:t>                            </a:t>
            </a:r>
            <a:r>
              <a:rPr b="1" lang="en" sz="1800">
                <a:solidFill>
                  <a:srgbClr val="85200C"/>
                </a:solidFill>
              </a:rPr>
              <a:t>(vs)</a:t>
            </a:r>
            <a:r>
              <a:rPr lang="en"/>
              <a:t>                        </a:t>
            </a:r>
            <a:r>
              <a:rPr b="1" lang="en">
                <a:solidFill>
                  <a:srgbClr val="274E13"/>
                </a:solidFill>
              </a:rPr>
              <a:t>Jan 22, 2017</a:t>
            </a:r>
            <a:endParaRPr b="1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245600" y="10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80000"/>
                </a:solidFill>
              </a:rPr>
              <a:t>Changes to DOE’s Official Web Pages (Title Change) </a:t>
            </a:r>
            <a:endParaRPr b="1" sz="2600">
              <a:solidFill>
                <a:srgbClr val="980000"/>
              </a:solidFill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650" y="853875"/>
            <a:ext cx="4520375" cy="265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5712"/>
            <a:ext cx="4326399" cy="2559350"/>
          </a:xfrm>
          <a:prstGeom prst="rect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" name="Google Shape;180;p28"/>
          <p:cNvSpPr txBox="1"/>
          <p:nvPr/>
        </p:nvSpPr>
        <p:spPr>
          <a:xfrm>
            <a:off x="245600" y="4475975"/>
            <a:ext cx="81942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https://web.archive.org/web/20161217183720/https://energy.gov/eere/wind/about-doe-wind-program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https://web.archive.org/web/20170428151720/https://energy.gov/eere/wind/about-doe-wind-energy-technologies-office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https://envirodatagov.org/wp-content/uploads/2017/07/WM-CCR-12-EERE-Wind-Technologies-Office-170419.pdf</a:t>
            </a:r>
            <a:endParaRPr sz="1200"/>
          </a:p>
        </p:txBody>
      </p:sp>
      <p:sp>
        <p:nvSpPr>
          <p:cNvPr id="181" name="Google Shape;181;p28"/>
          <p:cNvSpPr txBox="1"/>
          <p:nvPr/>
        </p:nvSpPr>
        <p:spPr>
          <a:xfrm>
            <a:off x="4889075" y="1902550"/>
            <a:ext cx="3285300" cy="2655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8"/>
          <p:cNvSpPr txBox="1"/>
          <p:nvPr/>
        </p:nvSpPr>
        <p:spPr>
          <a:xfrm>
            <a:off x="475625" y="1874950"/>
            <a:ext cx="1825200" cy="265500"/>
          </a:xfrm>
          <a:prstGeom prst="rect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951275" y="3774475"/>
            <a:ext cx="673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519875" y="3816150"/>
            <a:ext cx="77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Dec 17, 2016</a:t>
            </a:r>
            <a:r>
              <a:rPr b="1" lang="en">
                <a:solidFill>
                  <a:srgbClr val="85200C"/>
                </a:solidFill>
              </a:rPr>
              <a:t>                         </a:t>
            </a:r>
            <a:r>
              <a:rPr b="1" lang="en" sz="2200">
                <a:solidFill>
                  <a:srgbClr val="85200C"/>
                </a:solidFill>
              </a:rPr>
              <a:t>(vs)</a:t>
            </a:r>
            <a:r>
              <a:rPr b="1" lang="en" sz="1800">
                <a:solidFill>
                  <a:srgbClr val="85200C"/>
                </a:solidFill>
              </a:rPr>
              <a:t> </a:t>
            </a:r>
            <a:r>
              <a:rPr b="1" lang="en">
                <a:solidFill>
                  <a:srgbClr val="85200C"/>
                </a:solidFill>
              </a:rPr>
              <a:t>            	   </a:t>
            </a:r>
            <a:r>
              <a:rPr b="1" lang="en" sz="1800">
                <a:solidFill>
                  <a:srgbClr val="274E13"/>
                </a:solidFill>
              </a:rPr>
              <a:t>April 28, 2017</a:t>
            </a:r>
            <a:endParaRPr b="1" sz="18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157500" y="257800"/>
            <a:ext cx="87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BLM Website Changes: Feb 7, 2017 (vs) November 26, 2017</a:t>
            </a:r>
            <a:endParaRPr b="1" sz="2400">
              <a:solidFill>
                <a:srgbClr val="980000"/>
              </a:solidFill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75" y="903125"/>
            <a:ext cx="3441067" cy="37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03125"/>
            <a:ext cx="3732501" cy="375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418525" y="4660675"/>
            <a:ext cx="8271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https://web.archive.org/web/20170207060252/https://www.blm.gov/about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https://web.archive.org/web/20171126184421/https://www.blm.gov/about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187225" y="0"/>
            <a:ext cx="86757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80000"/>
                </a:solidFill>
              </a:rPr>
              <a:t>Energy Information Administration’s (EIA) Energy Kids website.</a:t>
            </a:r>
            <a:endParaRPr b="1" sz="22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 sentence and graph about coal removed from EIA website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175" y="973196"/>
            <a:ext cx="4079826" cy="258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9550"/>
            <a:ext cx="5064176" cy="348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187225" y="4345850"/>
            <a:ext cx="86757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https://web.archive.org/web/20170129065042/http://www.eia.gov/kids/energy.cfm?page=coal_home-basics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https://web.archive.org/web/20171120190803/https://www.eia.gov/kids/energy.cfm?page=coal_home-basics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  <p:sp>
        <p:nvSpPr>
          <p:cNvPr id="201" name="Google Shape;201;p30"/>
          <p:cNvSpPr txBox="1"/>
          <p:nvPr/>
        </p:nvSpPr>
        <p:spPr>
          <a:xfrm>
            <a:off x="1526450" y="1780875"/>
            <a:ext cx="475500" cy="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5862475" y="3240950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1825125" y="1504325"/>
            <a:ext cx="3174600" cy="2103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1836175" y="1836175"/>
            <a:ext cx="2599500" cy="16701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85200C"/>
                </a:solidFill>
              </a:rPr>
              <a:t>“</a:t>
            </a:r>
            <a:r>
              <a:rPr b="1" lang="en">
                <a:solidFill>
                  <a:srgbClr val="85200C"/>
                </a:solidFill>
              </a:rPr>
              <a:t>eia.gov/kids” in other archives</a:t>
            </a:r>
            <a:endParaRPr>
              <a:solidFill>
                <a:srgbClr val="85200C"/>
              </a:solidFill>
            </a:endParaRPr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curl --silent http://memgator.cs.odu.edu/timemap/link/http://www.eia.gov/kids/energy.cfm?page=oil_home-basics | grep datetime | awk '{print $1}' | awk -v FS=/ '{print $3}' | sort | uniq -c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2 archive.md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491 web.archive.org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75" y="225888"/>
            <a:ext cx="7652451" cy="46917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35475" y="4855100"/>
            <a:ext cx="8520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  <p:sp>
        <p:nvSpPr>
          <p:cNvPr id="66" name="Google Shape;66;p14"/>
          <p:cNvSpPr txBox="1"/>
          <p:nvPr/>
        </p:nvSpPr>
        <p:spPr>
          <a:xfrm>
            <a:off x="2742475" y="429550"/>
            <a:ext cx="63441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156850" y="17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</a:rPr>
              <a:t>“Impacts” changed to “effects”</a:t>
            </a:r>
            <a:endParaRPr b="1">
              <a:solidFill>
                <a:srgbClr val="A61C00"/>
              </a:solidFill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0" y="922087"/>
            <a:ext cx="4550299" cy="314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075" y="922084"/>
            <a:ext cx="4498925" cy="281401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1360550" y="1349575"/>
            <a:ext cx="1902600" cy="2322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6194325" y="1212075"/>
            <a:ext cx="2024100" cy="2922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807475" y="4071500"/>
            <a:ext cx="3451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July 12, 2012</a:t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5867925" y="4071500"/>
            <a:ext cx="26769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Jan 24, 2017</a:t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342900" y="4634675"/>
            <a:ext cx="820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https://archive.md/kxSD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https://www.eia.gov/kids/energy.php?page=coal_home-basics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708900" y="8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5200C"/>
                </a:solidFill>
              </a:rPr>
              <a:t>Changes to Semantics!</a:t>
            </a:r>
            <a:endParaRPr b="1">
              <a:solidFill>
                <a:srgbClr val="85200C"/>
              </a:solidFill>
            </a:endParaRPr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88" y="661263"/>
            <a:ext cx="772623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/>
        </p:nvSpPr>
        <p:spPr>
          <a:xfrm>
            <a:off x="525600" y="4524075"/>
            <a:ext cx="77262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409275" y="4482250"/>
            <a:ext cx="8307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http://web.archive.org/web/20170128170642/http://www.eia.gov/kids/energy.cfm?page=oil_home-basics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http://web.archive.org/web/20170223160119/http://www.eia.gov/kids/energy.cfm?page=oil_home-basics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75" y="726900"/>
            <a:ext cx="5756551" cy="25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0297" y="2307525"/>
            <a:ext cx="4538529" cy="25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/>
        </p:nvSpPr>
        <p:spPr>
          <a:xfrm>
            <a:off x="160475" y="55050"/>
            <a:ext cx="7075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Changes to EPA’s SmartWay website</a:t>
            </a:r>
            <a:endParaRPr b="1" sz="2800">
              <a:solidFill>
                <a:srgbClr val="980000"/>
              </a:solidFill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297375" y="3535475"/>
            <a:ext cx="4218300" cy="8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Removal of entire section titled “The science is clear - greenhouse gas emissions from all sources must decrease”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239" name="Google Shape;239;p34"/>
          <p:cNvSpPr txBox="1"/>
          <p:nvPr/>
        </p:nvSpPr>
        <p:spPr>
          <a:xfrm>
            <a:off x="352450" y="4742350"/>
            <a:ext cx="83376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https://web.archive.org/web/20170208122205/https://www.epa.gov/smartway/why-freight-matters-supply-chain-sustainability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https://web.archive.org/web/20170912191105/https://www.epa.gov/smartway/why-freight-matters-supply-chain-sustainability</a:t>
            </a:r>
            <a:endParaRPr sz="1000"/>
          </a:p>
        </p:txBody>
      </p:sp>
      <p:sp>
        <p:nvSpPr>
          <p:cNvPr id="240" name="Google Shape;240;p34"/>
          <p:cNvSpPr txBox="1"/>
          <p:nvPr/>
        </p:nvSpPr>
        <p:spPr>
          <a:xfrm>
            <a:off x="1692375" y="1670250"/>
            <a:ext cx="3860400" cy="4845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 txBox="1"/>
          <p:nvPr/>
        </p:nvSpPr>
        <p:spPr>
          <a:xfrm>
            <a:off x="4258600" y="641550"/>
            <a:ext cx="885000" cy="5862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 txBox="1"/>
          <p:nvPr/>
        </p:nvSpPr>
        <p:spPr>
          <a:xfrm>
            <a:off x="7643350" y="2134825"/>
            <a:ext cx="796500" cy="586200"/>
          </a:xfrm>
          <a:prstGeom prst="rect">
            <a:avLst/>
          </a:prstGeom>
          <a:noFill/>
          <a:ln cap="flat" cmpd="sng" w="3810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245325" y="19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85200C"/>
                </a:solidFill>
              </a:rPr>
              <a:t>No mention of“carbon” and “greenhouse gasses” terms</a:t>
            </a:r>
            <a:endParaRPr b="1" sz="2400">
              <a:solidFill>
                <a:srgbClr val="85200C"/>
              </a:solidFill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00" y="907050"/>
            <a:ext cx="4508699" cy="258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752" y="844775"/>
            <a:ext cx="4345250" cy="251378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186100" y="3686050"/>
            <a:ext cx="826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Removed mentions of “carbon” and “greenhouse gasses” in favor of more general terms</a:t>
            </a:r>
            <a:endParaRPr sz="1600"/>
          </a:p>
        </p:txBody>
      </p:sp>
      <p:sp>
        <p:nvSpPr>
          <p:cNvPr id="251" name="Google Shape;251;p35"/>
          <p:cNvSpPr txBox="1"/>
          <p:nvPr/>
        </p:nvSpPr>
        <p:spPr>
          <a:xfrm>
            <a:off x="186100" y="4309225"/>
            <a:ext cx="88287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https://web.archive.org/web/20170625081748/https://www.epa.gov/smartway/smartway-sustainability-accounting-and-reporting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https://web.archive.org/web/20170417083125/https://www.epa.gov/smartway/smartway-carbon-accounting-and-reporting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188050" y="227625"/>
            <a:ext cx="89559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85200C"/>
                </a:solidFill>
              </a:rPr>
              <a:t>Others archives - National Institute of Environmental Health Sciences website</a:t>
            </a:r>
            <a:endParaRPr b="1" sz="2200">
              <a:solidFill>
                <a:srgbClr val="85200C"/>
              </a:solidFill>
            </a:endParaRPr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curl --silent http://memgator.cs.odu.edu/timemap/link/https://www.niehs.nih.gov/health/materials/index.cfm | grep datetime | awk '{print $1}' | awk -v FS=/ '{print $3}' | sort | uniq -c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2 arquivo.pt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58 wayback.archive-it.org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654 web.archive.org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167900" y="4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85200C"/>
                </a:solidFill>
              </a:rPr>
              <a:t>Section “Climate Change and Human Health” removed</a:t>
            </a:r>
            <a:endParaRPr b="1" sz="2400">
              <a:solidFill>
                <a:srgbClr val="85200C"/>
              </a:solidFill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25" y="561725"/>
            <a:ext cx="412035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332" y="515300"/>
            <a:ext cx="4522191" cy="391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245325" y="4468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https://web.archive.org/web/20170704175419/https://www.niehs.nih.gov/health/materials/index.cfm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https://web.archive.org/web/20170813232913/https://www.niehs.nih.gov/health/materials/index.cfm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https://envirodatagov.org/wp-content/uploads/2017/08/WM-CCR-17-NIH-Climate-Change-170820.pdf</a:t>
            </a:r>
            <a:endParaRPr sz="1200"/>
          </a:p>
        </p:txBody>
      </p:sp>
      <p:sp>
        <p:nvSpPr>
          <p:cNvPr id="266" name="Google Shape;266;p37"/>
          <p:cNvSpPr txBox="1"/>
          <p:nvPr/>
        </p:nvSpPr>
        <p:spPr>
          <a:xfrm>
            <a:off x="2776375" y="482025"/>
            <a:ext cx="906900" cy="6747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7333625" y="448850"/>
            <a:ext cx="818400" cy="6747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5" y="1024300"/>
            <a:ext cx="5397800" cy="27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1600" y="1916400"/>
            <a:ext cx="5397801" cy="233161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0" y="120975"/>
            <a:ext cx="91440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</a:rPr>
              <a:t>Department of the Interior’s Bureau of Land Management Climate website</a:t>
            </a:r>
            <a:endParaRPr b="1" sz="2000">
              <a:solidFill>
                <a:srgbClr val="980000"/>
              </a:solidFill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97325" y="4416586"/>
            <a:ext cx="90468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https://web.archive.org/web/20170516035341/https://www.blm.gov/about/how-we-manage/climate-change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https://web.archive.org/web/20171128175741/https://www.blm.gov/about/how-we-manage/climate-change</a:t>
            </a:r>
            <a:endParaRPr sz="1200"/>
          </a:p>
        </p:txBody>
      </p:sp>
      <p:sp>
        <p:nvSpPr>
          <p:cNvPr id="276" name="Google Shape;276;p38"/>
          <p:cNvSpPr txBox="1"/>
          <p:nvPr/>
        </p:nvSpPr>
        <p:spPr>
          <a:xfrm>
            <a:off x="6017350" y="850700"/>
            <a:ext cx="2511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Climate change page is Removed!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277" name="Google Shape;277;p38"/>
          <p:cNvSpPr txBox="1"/>
          <p:nvPr/>
        </p:nvSpPr>
        <p:spPr>
          <a:xfrm>
            <a:off x="3816150" y="918075"/>
            <a:ext cx="564000" cy="5754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8"/>
          <p:cNvSpPr txBox="1"/>
          <p:nvPr/>
        </p:nvSpPr>
        <p:spPr>
          <a:xfrm>
            <a:off x="7377875" y="1836175"/>
            <a:ext cx="564000" cy="4869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idx="1" type="body"/>
          </p:nvPr>
        </p:nvSpPr>
        <p:spPr>
          <a:xfrm>
            <a:off x="311700" y="1063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curl --silent http://memgator.cs.odu.edu/timemap/link/https://www.blm.gov/about | grep datetime | awk '{print $1}' | awk -v FS=/ '{print $3}' | sort | uniq -c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 1 wayback.archive-it.org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 18 web.archive.org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265475" y="198900"/>
            <a:ext cx="68139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85200C"/>
                </a:solidFill>
              </a:rPr>
              <a:t>In other archives...</a:t>
            </a:r>
            <a:endParaRPr b="1" sz="2800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245325" y="113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5200C"/>
                </a:solidFill>
              </a:rPr>
              <a:t>Now: Page Not Found!</a:t>
            </a:r>
            <a:endParaRPr b="1">
              <a:solidFill>
                <a:srgbClr val="85200C"/>
              </a:solidFill>
            </a:endParaRPr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621525"/>
            <a:ext cx="8520600" cy="16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curl -i </a:t>
            </a:r>
            <a:r>
              <a:rPr b="1" lang="en" sz="1400">
                <a:solidFill>
                  <a:srgbClr val="666666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https://www.blm.gov/about/how-we-manage/climate-change</a:t>
            </a:r>
            <a:endParaRPr b="1" sz="14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HTTP/1.1 200 Not Found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Content-Type: text/html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Strict-Transport-Security:max-age=31622400; includeSubDomains;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225" y="2285025"/>
            <a:ext cx="7073074" cy="273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5200C"/>
                </a:solidFill>
              </a:rPr>
              <a:t>“epa.gov” on other archives</a:t>
            </a:r>
            <a:endParaRPr b="1">
              <a:solidFill>
                <a:srgbClr val="85200C"/>
              </a:solidFill>
            </a:endParaRPr>
          </a:p>
        </p:txBody>
      </p:sp>
      <p:sp>
        <p:nvSpPr>
          <p:cNvPr id="297" name="Google Shape;29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curl --silent http://memgator.cs.odu.edu/timemap/link/https://www.epa.gov/statelocalclimate | grep datetime | awk '{print $1}' | awk -v FS=/ '{print $3}' | sort | uniq -c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1 archive.md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5 arquivo.pt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 1 perma-archives.org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15 swap.stanford.edu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  94 wayback.archive-it.org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4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14351 web.archive.org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50" y="118362"/>
            <a:ext cx="6566100" cy="49067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99125" y="4879175"/>
            <a:ext cx="899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https://envirodatagov.org/wp-content/uploads/2018/01/Part-3-Changing-the-Digital-Climate.pdf#page=15&amp;zoom=100,0,374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5200C"/>
                </a:solidFill>
              </a:rPr>
              <a:t>Redirecting “epa.gov” to a fresh site!</a:t>
            </a:r>
            <a:endParaRPr b="1">
              <a:solidFill>
                <a:srgbClr val="85200C"/>
              </a:solidFill>
            </a:endParaRPr>
          </a:p>
        </p:txBody>
      </p:sp>
      <p:sp>
        <p:nvSpPr>
          <p:cNvPr id="303" name="Google Shape;303;p42"/>
          <p:cNvSpPr txBox="1"/>
          <p:nvPr>
            <p:ph idx="1" type="body"/>
          </p:nvPr>
        </p:nvSpPr>
        <p:spPr>
          <a:xfrm>
            <a:off x="787325" y="1084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curl -i https://www.epa.gov/statelocalclimate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3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HTTP/1.1 301 Moved Permanently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Server: Apache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Location: https://www.epa.gov/statelocalenergy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Content-Length: 244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Content-Type: text/html; charset=iso-8859-1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Cache-Control: max-age=452254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Expires: Tue, 05 Mar 2019 00:31:40 GMT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Date: Wed, 27 Feb 2019 18:54:06 GMT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3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Courier New"/>
                <a:ea typeface="Courier New"/>
                <a:cs typeface="Courier New"/>
                <a:sym typeface="Courier New"/>
              </a:rPr>
              <a:t>Connection: keep-alive</a:t>
            </a:r>
            <a:endParaRPr b="1"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2"/>
          <p:cNvSpPr txBox="1"/>
          <p:nvPr/>
        </p:nvSpPr>
        <p:spPr>
          <a:xfrm>
            <a:off x="188050" y="4302850"/>
            <a:ext cx="87162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125"/>
            <a:ext cx="5681275" cy="35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1275" y="580564"/>
            <a:ext cx="3462726" cy="203313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/>
        </p:nvSpPr>
        <p:spPr>
          <a:xfrm>
            <a:off x="5991600" y="2935200"/>
            <a:ext cx="30000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Replacement of the “Climate and Energy Resources for State, Local, and Tribal Governments” website with another that omits climate information.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77075" y="104175"/>
            <a:ext cx="85908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Alteration to EPA Climate Web Content</a:t>
            </a:r>
            <a:endParaRPr b="1" sz="2800">
              <a:solidFill>
                <a:srgbClr val="980000"/>
              </a:solidFill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77075" y="4511050"/>
            <a:ext cx="88110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https://web.archive.org/web/20170413052024/https://www.epa.gov/statelocalclimate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https://web.archive.org/web/20170925022922/https://www.epa.gov/statelocalenergy</a:t>
            </a:r>
            <a:endParaRPr sz="1200"/>
          </a:p>
        </p:txBody>
      </p:sp>
      <p:sp>
        <p:nvSpPr>
          <p:cNvPr id="314" name="Google Shape;314;p43"/>
          <p:cNvSpPr txBox="1"/>
          <p:nvPr/>
        </p:nvSpPr>
        <p:spPr>
          <a:xfrm>
            <a:off x="4070550" y="730050"/>
            <a:ext cx="862800" cy="6084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"/>
          <p:cNvSpPr txBox="1"/>
          <p:nvPr/>
        </p:nvSpPr>
        <p:spPr>
          <a:xfrm>
            <a:off x="8085800" y="437775"/>
            <a:ext cx="582000" cy="476400"/>
          </a:xfrm>
          <a:prstGeom prst="rect">
            <a:avLst/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5200C"/>
                </a:solidFill>
              </a:rPr>
              <a:t>Conclusion</a:t>
            </a:r>
            <a:r>
              <a:rPr lang="en">
                <a:solidFill>
                  <a:srgbClr val="85200C"/>
                </a:solidFill>
              </a:rPr>
              <a:t>:</a:t>
            </a:r>
            <a:endParaRPr>
              <a:solidFill>
                <a:srgbClr val="85200C"/>
              </a:solidFill>
            </a:endParaRPr>
          </a:p>
        </p:txBody>
      </p:sp>
      <p:sp>
        <p:nvSpPr>
          <p:cNvPr id="321" name="Google Shape;321;p44"/>
          <p:cNvSpPr txBox="1"/>
          <p:nvPr>
            <p:ph idx="1" type="body"/>
          </p:nvPr>
        </p:nvSpPr>
        <p:spPr>
          <a:xfrm>
            <a:off x="311700" y="1252025"/>
            <a:ext cx="8520600" cy="31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Combating climate change had less priorities in Trump administration compared with previous administrations.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</a:t>
            </a:r>
            <a:r>
              <a:rPr lang="en"/>
              <a:t>ublic Web content should be valued not only for its utility for education, as well as scientific and policy research, but also for historic worth.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Responsible Web archiving: Federal govt. must ensure that the content is preserved and made accessible through a public archive.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4"/>
          <p:cNvSpPr txBox="1"/>
          <p:nvPr/>
        </p:nvSpPr>
        <p:spPr>
          <a:xfrm>
            <a:off x="311700" y="4313900"/>
            <a:ext cx="805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@WebSciDL</a:t>
            </a:r>
            <a:r>
              <a:rPr b="1" lang="en"/>
              <a:t>												  </a:t>
            </a:r>
            <a:r>
              <a:rPr b="1" lang="en">
                <a:solidFill>
                  <a:srgbClr val="274E13"/>
                </a:solidFill>
              </a:rPr>
              <a:t>@PuneethBikks</a:t>
            </a:r>
            <a:endParaRPr b="1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714300"/>
            <a:ext cx="85206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Produces and funds data consumed by global climate community.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Agencies serve a critical and authoritative role in forming science-based policies.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U.S. policy shifts have implications far beyond its borders.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Withdraws landmark Paris Agreement, Ignores climate experts who warn about irreversible consequences.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National Security Strategy, 2017  confirms breaking of norms by removing climate change from a list of global threats.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311700" y="183375"/>
            <a:ext cx="82386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Climate change and role of US Government</a:t>
            </a:r>
            <a:endParaRPr b="1" sz="2800">
              <a:solidFill>
                <a:srgbClr val="980000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84625" y="4132250"/>
            <a:ext cx="86478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https://envirodatagov.org/wp-content/uploads/2018/01/Part-3-Changing-the-Digital-Climate.pdf#page=15&amp;zoom=100,0,374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hlinkClick r:id="rId4"/>
              </a:rPr>
              <a:t>https://docs.google.com/presentation/d/1FWnArIGZXhiyce0Jd7HMxfoksz-PA3JaKQ22mBiic4M/edit#slide=id.g5081bdbad1_0_82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00" y="550600"/>
            <a:ext cx="4662249" cy="23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000" y="2754225"/>
            <a:ext cx="7074925" cy="17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800" y="630500"/>
            <a:ext cx="4416598" cy="2497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43350" y="4512900"/>
            <a:ext cx="85173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https://www.archives.gov/presidential-libraries/archived-websites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  <p:sp>
        <p:nvSpPr>
          <p:cNvPr id="88" name="Google Shape;88;p17"/>
          <p:cNvSpPr txBox="1"/>
          <p:nvPr/>
        </p:nvSpPr>
        <p:spPr>
          <a:xfrm>
            <a:off x="154850" y="0"/>
            <a:ext cx="7787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85200C"/>
                </a:solidFill>
              </a:rPr>
              <a:t>Archives of previous administrations</a:t>
            </a:r>
            <a:endParaRPr b="1" sz="2800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5" y="616775"/>
            <a:ext cx="4628174" cy="41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975" y="551125"/>
            <a:ext cx="3756525" cy="211122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176225" y="99325"/>
            <a:ext cx="7412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80000"/>
                </a:solidFill>
              </a:rPr>
              <a:t>Mr. Trump refers to climate change as a hoax!</a:t>
            </a:r>
            <a:endParaRPr b="1" sz="2600">
              <a:solidFill>
                <a:srgbClr val="980000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484" y="2745575"/>
            <a:ext cx="3714039" cy="2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341425" y="4823250"/>
            <a:ext cx="84036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https://www.bbc.com/news/world-us-canada-46351940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376075" y="4778475"/>
            <a:ext cx="8163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6650" y="334200"/>
            <a:ext cx="4638349" cy="2449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2500"/>
            <a:ext cx="4294251" cy="25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600" y="2352486"/>
            <a:ext cx="4294250" cy="19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09725" y="4718500"/>
            <a:ext cx="86943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https://www.huffingtonpost.com/entry/donald-trump-climate-change-tweet_us_5bf6019ae4b0eb6d930b6d25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121150" y="202700"/>
            <a:ext cx="89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Federal websites currently not aligned with climate change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837050"/>
            <a:ext cx="8520600" cy="3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White House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State Department’s Office of Global Change</a:t>
            </a:r>
            <a:r>
              <a:rPr lang="en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Office of Energy Efficiency and Renewable Energy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Bureau of Land Management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Energy Information Administration’s (EIA) Energy Kids website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Environmental Protection Agency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11700" y="4405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https://envirodatagov.org/wp-content/uploads/2018/01/Part-3-Changing-the-Digital-Climate.pdf#page=15&amp;zoom=100,0,374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27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980000"/>
                </a:solidFill>
              </a:rPr>
              <a:t>R</a:t>
            </a:r>
            <a:r>
              <a:rPr b="1" lang="en">
                <a:solidFill>
                  <a:srgbClr val="980000"/>
                </a:solidFill>
              </a:rPr>
              <a:t>eports pertaining to climate change removed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0200"/>
            <a:ext cx="4344575" cy="214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650" y="990200"/>
            <a:ext cx="4223749" cy="208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344250" y="3865900"/>
            <a:ext cx="84555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State Department removed Climate Action Reports and pages describing them.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311700" y="4284400"/>
            <a:ext cx="86097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https://web.archive.org/web/20170120155019/state.gov/e/oes/climate/climateactionreport/index.htm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https://web.archive.org/web/20170126125104/https://www.state.gov/e/oes/climate/climateactionreport/index.htm</a:t>
            </a:r>
            <a:endParaRPr sz="1200"/>
          </a:p>
        </p:txBody>
      </p:sp>
      <p:sp>
        <p:nvSpPr>
          <p:cNvPr id="123" name="Google Shape;123;p21"/>
          <p:cNvSpPr txBox="1"/>
          <p:nvPr/>
        </p:nvSpPr>
        <p:spPr>
          <a:xfrm>
            <a:off x="951275" y="3285850"/>
            <a:ext cx="332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January 20, 2017 </a:t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5100575" y="3211425"/>
            <a:ext cx="341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 January 26, 2017</a:t>
            </a:r>
            <a:endParaRPr b="1" sz="1800">
              <a:solidFill>
                <a:srgbClr val="274E13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3793975" y="3212800"/>
            <a:ext cx="138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</a:t>
            </a:r>
            <a:r>
              <a:rPr lang="en" sz="2800"/>
              <a:t> </a:t>
            </a:r>
            <a:r>
              <a:rPr b="1" lang="en" sz="2800">
                <a:solidFill>
                  <a:srgbClr val="980000"/>
                </a:solidFill>
              </a:rPr>
              <a:t>(vs)</a:t>
            </a:r>
            <a:endParaRPr b="1" sz="2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